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3" r:id="rId1"/>
  </p:sldMasterIdLst>
  <p:notesMasterIdLst>
    <p:notesMasterId r:id="rId11"/>
  </p:notesMasterIdLst>
  <p:sldIdLst>
    <p:sldId id="256" r:id="rId2"/>
    <p:sldId id="271" r:id="rId3"/>
    <p:sldId id="258" r:id="rId4"/>
    <p:sldId id="259" r:id="rId5"/>
    <p:sldId id="285" r:id="rId6"/>
    <p:sldId id="275" r:id="rId7"/>
    <p:sldId id="291" r:id="rId8"/>
    <p:sldId id="293" r:id="rId9"/>
    <p:sldId id="277" r:id="rId10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D61BC-D9DE-491D-8823-2C8A0574D1D7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E31F5E-9276-41D5-95A4-58CAF1CA8A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7741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819014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95037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8975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61345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8927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14871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91629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42718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5807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26315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2666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3180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396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35061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88270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28651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l="92000" t="91000" r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lt-LT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A24C1-E7D8-43E8-AB95-DEF0BB0DB333}" type="datetimeFigureOut">
              <a:rPr lang="lt-LT" smtClean="0"/>
              <a:t>2026-06-18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6B75B19-3979-4DD0-84BF-7A5B221106C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3963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  <p:sldLayoutId id="2147483965" r:id="rId12"/>
    <p:sldLayoutId id="2147483966" r:id="rId13"/>
    <p:sldLayoutId id="2147483967" r:id="rId14"/>
    <p:sldLayoutId id="2147483968" r:id="rId15"/>
    <p:sldLayoutId id="214748396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7071" y="452927"/>
            <a:ext cx="9944259" cy="1478423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Progimnazijos veiklos kokybės įsivertinimo </a:t>
            </a:r>
            <a:r>
              <a:rPr lang="en-US" sz="28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rezultat</a:t>
            </a:r>
            <a:r>
              <a:rPr lang="lt-LT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ų pristatymas</a:t>
            </a:r>
            <a:br>
              <a:rPr lang="lt-LT" sz="2800" b="1" dirty="0">
                <a:solidFill>
                  <a:srgbClr val="002060"/>
                </a:solidFill>
              </a:rPr>
            </a:br>
            <a:endParaRPr lang="lt-LT" sz="2800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43342" y="2521009"/>
            <a:ext cx="9018197" cy="2606468"/>
          </a:xfrm>
        </p:spPr>
        <p:txBody>
          <a:bodyPr>
            <a:normAutofit fontScale="25000" lnSpcReduction="20000"/>
          </a:bodyPr>
          <a:lstStyle/>
          <a:p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Giluminio vertinimo sritis: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Ugdymas(</a:t>
            </a:r>
            <a:r>
              <a:rPr lang="lt-LT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ir mokinių patirtys.</a:t>
            </a:r>
          </a:p>
          <a:p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Tema: 2.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patirtys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Rodiklis: 2.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.1. </a:t>
            </a:r>
            <a:r>
              <a:rPr lang="lt-LT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asis</a:t>
            </a:r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Raktiniai žodžiai: 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savivaldumas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mokantis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12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socialumas</a:t>
            </a:r>
            <a:r>
              <a:rPr lang="en-US" sz="112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1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5100" dirty="0">
              <a:solidFill>
                <a:srgbClr val="00206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lt-LT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lt-LT" sz="2800" dirty="0">
              <a:solidFill>
                <a:srgbClr val="002060"/>
              </a:solidFill>
            </a:endParaRPr>
          </a:p>
          <a:p>
            <a:endParaRPr lang="lt-LT" sz="9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2800" dirty="0">
              <a:solidFill>
                <a:srgbClr val="00206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C0597-B9B0-B37C-92A1-D0AECE85F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1" y="6130437"/>
            <a:ext cx="1287779" cy="370396"/>
          </a:xfrm>
        </p:spPr>
        <p:txBody>
          <a:bodyPr/>
          <a:lstStyle/>
          <a:p>
            <a:r>
              <a:rPr lang="lt-LT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</a:t>
            </a:r>
            <a:r>
              <a:rPr lang="en-US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lt-LT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-06-</a:t>
            </a:r>
            <a:r>
              <a:rPr lang="en-US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  <a:p>
            <a:endParaRPr lang="lt-LT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417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89285" y="351693"/>
            <a:ext cx="8035369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Ataskaitą parengė koordinacinė mokyklos veiklos kokybės įsivertinimo grupė:</a:t>
            </a:r>
            <a:endParaRPr lang="en-US" sz="2000" b="1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Žydrūnė Motiejūnienė;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Vida Varkalienė;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Inga Juškienė;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Alma Šlaitaitė- Kaikarienė;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Vaida Porutienė;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Sigita </a:t>
            </a:r>
            <a:r>
              <a:rPr lang="lt-LT" sz="2400" dirty="0" err="1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Klusaitė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Viktorija </a:t>
            </a:r>
            <a:r>
              <a:rPr lang="lt-LT" sz="2400" dirty="0" err="1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Noreikevičiūtė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Rasa </a:t>
            </a:r>
            <a:r>
              <a:rPr lang="lt-LT" sz="2400" dirty="0" err="1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Strazdienė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99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85" y="624110"/>
            <a:ext cx="8932328" cy="994964"/>
          </a:xfrm>
        </p:spPr>
        <p:txBody>
          <a:bodyPr>
            <a:noAutofit/>
          </a:bodyPr>
          <a:lstStyle/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Darbo grupė pasirinko šiuos </a:t>
            </a:r>
            <a:r>
              <a:rPr lang="lt-LT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vertinimo šaltinius:</a:t>
            </a:r>
            <a:b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6070" y="2093720"/>
            <a:ext cx="9417465" cy="3990886"/>
          </a:xfrm>
        </p:spPr>
        <p:txBody>
          <a:bodyPr>
            <a:noAutofit/>
          </a:bodyPr>
          <a:lstStyle/>
          <a:p>
            <a:r>
              <a:rPr lang="lt-LT" sz="24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apklausos </a:t>
            </a:r>
            <a:r>
              <a:rPr lang="lt-LT" sz="24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apklausa.lt</a:t>
            </a:r>
            <a:r>
              <a:rPr lang="lt-LT" sz="24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platformoje (mokytojų, 5-8 klasių mokinių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</a:t>
            </a:r>
            <a:r>
              <a:rPr lang="lt-LT" sz="24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 </a:t>
            </a:r>
          </a:p>
          <a:p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KGR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teikimo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pamokose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rezultatų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apibendrinimo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skaidres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endParaRPr lang="lt-LT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lt-LT" sz="24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amokų stebėjimo protokolai</a:t>
            </a:r>
            <a:r>
              <a:rPr lang="en-US" sz="2400" kern="12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  <a:endParaRPr lang="lt-LT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VIP lapai;</a:t>
            </a:r>
          </a:p>
          <a:p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konsultacijų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lankomumo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failas</a:t>
            </a:r>
            <a:r>
              <a:rPr lang="lt-LT" sz="24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 </a:t>
            </a:r>
          </a:p>
          <a:p>
            <a:pPr marL="0" indent="0">
              <a:buNone/>
            </a:pP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lt-L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483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Apklausų </a:t>
            </a:r>
            <a:r>
              <a:rPr lang="lt-LT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dalyvių statistika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4" y="2632104"/>
            <a:ext cx="8911687" cy="3279117"/>
          </a:xfrm>
        </p:spPr>
        <p:txBody>
          <a:bodyPr>
            <a:normAutofit/>
          </a:bodyPr>
          <a:lstStyle/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47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mokini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iš 5-8 klasių (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89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%);</a:t>
            </a:r>
          </a:p>
          <a:p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mokytoj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5 %)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lt-LT" sz="28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865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5A2B06-8B5B-C57F-4CDE-6864C9DEB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150" y="73266"/>
            <a:ext cx="9734550" cy="677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44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A382B-2120-44AB-B385-35603FEF5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425" y="393374"/>
            <a:ext cx="8431150" cy="486843"/>
          </a:xfrm>
        </p:spPr>
        <p:txBody>
          <a:bodyPr>
            <a:normAutofit fontScale="90000"/>
          </a:bodyPr>
          <a:lstStyle/>
          <a:p>
            <a:pPr algn="ctr"/>
            <a:r>
              <a:rPr lang="lt-LT" sz="27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Išvados</a:t>
            </a:r>
            <a:br>
              <a:rPr lang="lt-LT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2025–2026 m.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įsivertinimo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duomenys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rodo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kad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savivaldaus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gebėjimai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mokykloje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yra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pakankamai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7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stiprūs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o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dauguma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numatytų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rodiklių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pasiekti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arba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7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viršyti</a:t>
            </a:r>
            <a:r>
              <a:rPr lang="en-US" sz="27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br>
              <a:rPr lang="en-US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lt-LT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7C127-0556-4D92-A5E9-A1C1E9AD2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8045" y="2854294"/>
            <a:ext cx="9810573" cy="3777241"/>
          </a:xfrm>
        </p:spPr>
        <p:txBody>
          <a:bodyPr>
            <a:normAutofit fontScale="32500" lnSpcReduction="20000"/>
          </a:bodyPr>
          <a:lstStyle/>
          <a:p>
            <a:r>
              <a:rPr lang="lt-LT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5-8 klasių mokinių ir mokytojų apklausų duomenimis  85 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%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padedant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mokytojams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geba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išsikelti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tikslus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7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Klausimynų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duomenimis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87 %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patys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geba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savarankiškai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pasirinkti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užduočių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atlikimo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būdus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priemones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o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prireikus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mokytojai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suteikia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pagalbą</a:t>
            </a:r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7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83 % </a:t>
            </a:r>
            <a:r>
              <a:rPr lang="en-US" sz="7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</a:t>
            </a:r>
            <a:r>
              <a:rPr lang="lt-LT" sz="7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ų geba savarankiškai susirasti reikalingą informaciją (vadovėliuose, skaitmeniniuose šaltiniuose ir pan.).</a:t>
            </a:r>
          </a:p>
          <a:p>
            <a:endParaRPr lang="lt-LT" sz="8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</a:t>
            </a:r>
            <a:endParaRPr lang="lt-LT" sz="8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2800" i="1" kern="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33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33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408128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CF62B-E45F-0448-F92A-F20F2A964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D2F76-D2E8-C151-02D4-8C5F52057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425" y="393374"/>
            <a:ext cx="8431150" cy="486843"/>
          </a:xfrm>
        </p:spPr>
        <p:txBody>
          <a:bodyPr>
            <a:normAutofit fontScale="90000"/>
          </a:bodyPr>
          <a:lstStyle/>
          <a:p>
            <a:pPr algn="ctr"/>
            <a:r>
              <a:rPr lang="lt-LT" sz="27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Išvados</a:t>
            </a:r>
            <a:br>
              <a:rPr lang="lt-LT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EE85C-3FE7-85BC-366A-C61E2502A0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109" y="1487055"/>
            <a:ext cx="9996509" cy="5144481"/>
          </a:xfrm>
        </p:spPr>
        <p:txBody>
          <a:bodyPr>
            <a:normAutofit fontScale="25000" lnSpcReduction="20000"/>
          </a:bodyPr>
          <a:lstStyle/>
          <a:p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85 %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mokinių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š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kilus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mokymosi sunkumams, klausia ir prašo pagalbos. Visose administracijos stebėtose 1-8 klasių pamokose mokytojai teikė pagalbą mokiniams, 30 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%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pamok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mokiniai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teik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ė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pagalb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ą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mokiniams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81,8 %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lank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ė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konsultacijose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9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Mokytojų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apklausos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duomenimis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stebint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VIP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lapų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pildymo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statistiką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99,5 %  1- 8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klasių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mokytojų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stebi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fiksuoja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individualią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pažangą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79 %  5 –8 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klasių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kaupia ir geba pateikti savo pažangos įrodymus.</a:t>
            </a:r>
          </a:p>
          <a:p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Apklausų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duomenimis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87 %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geba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bendradarbiauti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įvairios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sudėties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dydžio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grupėse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lt-LT" sz="9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Klausimynų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duomenimis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dauguma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(82 %)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geba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išsakyti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savo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nuomonę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kartu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pagarbiai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išklausyti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kitus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lt-LT" sz="9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6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6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6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7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8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</a:t>
            </a:r>
            <a:endParaRPr lang="lt-LT" sz="8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2800" i="1" kern="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33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33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52DCA5-375C-D9ED-6190-D18D92F49B2E}"/>
              </a:ext>
            </a:extLst>
          </p:cNvPr>
          <p:cNvSpPr txBox="1"/>
          <p:nvPr/>
        </p:nvSpPr>
        <p:spPr>
          <a:xfrm>
            <a:off x="3048000" y="3246643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lt-LT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24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CE259-A921-AA29-C96C-C56E244FB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B0567-3D7D-5023-C1C5-891D60E8E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425" y="393374"/>
            <a:ext cx="8431150" cy="486843"/>
          </a:xfrm>
        </p:spPr>
        <p:txBody>
          <a:bodyPr>
            <a:normAutofit fontScale="90000"/>
          </a:bodyPr>
          <a:lstStyle/>
          <a:p>
            <a:pPr algn="ctr"/>
            <a:r>
              <a:rPr lang="lt-LT" sz="27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Išvados</a:t>
            </a:r>
            <a:br>
              <a:rPr lang="lt-LT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53893-1013-667D-B4FE-0C3774015C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8291" y="2374276"/>
            <a:ext cx="9950327" cy="4257259"/>
          </a:xfrm>
        </p:spPr>
        <p:txBody>
          <a:bodyPr>
            <a:normAutofit fontScale="25000" lnSpcReduction="20000"/>
          </a:bodyPr>
          <a:lstStyle/>
          <a:p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83 %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reflektuoja savo mokymosi patirtį pamokoje (įsivertina, aptaria pasiekimus ir sunkumus).  </a:t>
            </a:r>
          </a:p>
          <a:p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5-8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klasių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mokinių, mokytojų apklausų duomenimis  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tik 65 % 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pavyksta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planuoti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savo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laiką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(pvz., paskirstyti užduotis, laikytis terminų). </a:t>
            </a:r>
          </a:p>
          <a:p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Tik 75 %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padeda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vieni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kitiems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procese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60 %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administracijos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steb</a:t>
            </a:r>
            <a:r>
              <a:rPr lang="lt-LT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ėtų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pamokų 1-8 klasėse mokiniai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dirbo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porose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arba</a:t>
            </a:r>
            <a:r>
              <a:rPr lang="en-US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grupėse</a:t>
            </a:r>
            <a:r>
              <a:rPr lang="lt-LT" sz="9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0" indent="0">
              <a:buNone/>
            </a:pPr>
            <a:endParaRPr lang="lt-LT" sz="8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6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6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6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7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8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</a:t>
            </a:r>
            <a:endParaRPr lang="lt-LT" sz="8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2800" i="1" kern="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33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33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903A0E-7325-30B9-D786-C1FF16908477}"/>
              </a:ext>
            </a:extLst>
          </p:cNvPr>
          <p:cNvSpPr txBox="1"/>
          <p:nvPr/>
        </p:nvSpPr>
        <p:spPr>
          <a:xfrm>
            <a:off x="3048000" y="3246643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lt-LT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03EE1E-8700-C3D1-B222-72878D3D55AC}"/>
              </a:ext>
            </a:extLst>
          </p:cNvPr>
          <p:cNvSpPr txBox="1"/>
          <p:nvPr/>
        </p:nvSpPr>
        <p:spPr>
          <a:xfrm>
            <a:off x="1099127" y="1332711"/>
            <a:ext cx="7823199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400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Tačiau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 </a:t>
            </a:r>
            <a:r>
              <a:rPr lang="en-US" sz="2400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dalies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 </a:t>
            </a:r>
            <a:r>
              <a:rPr lang="en-US" sz="2400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rodiklių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  </a:t>
            </a:r>
            <a:r>
              <a:rPr lang="en-US" sz="2400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rezultatai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 </a:t>
            </a:r>
            <a:r>
              <a:rPr lang="en-US" sz="2400" b="1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žemesni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 </a:t>
            </a:r>
            <a:r>
              <a:rPr lang="en-US" sz="2400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nei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 </a:t>
            </a:r>
            <a:r>
              <a:rPr lang="en-US" sz="2400" kern="100" dirty="0" err="1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tikėtasi</a:t>
            </a:r>
            <a:r>
              <a:rPr lang="en-US" sz="24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:</a:t>
            </a:r>
            <a:endParaRPr lang="lt-LT" sz="2400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Aptos" panose="020B0004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992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295985" cy="575516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Rekomendacijos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9697" y="711199"/>
            <a:ext cx="9861847" cy="5966691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lt-LT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Stiprinti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laiko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planavimo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gebėjimus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sistemingai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taikant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planavimo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refleksijos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priemones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sistemingai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planuoti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kokiais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būdais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atlikti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užduotis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kiek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laiko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skirti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skatinti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mokinius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laikytis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numatytų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terminų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įsivertinti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darbo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organizavimą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rganizuojant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ugdymo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dažniau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taikyti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mokinys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„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mokiniui</a:t>
            </a:r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mokymosi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metodą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ažniau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organizuoti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mokinių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tarpusavio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bendradarbiavimo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veiklas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darbą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porose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grupėse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obulinti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refleksijos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pamokoje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organizavimą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lt-LT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tiprinti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mokytojų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bendradarbiavimą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dalijantis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gerąja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patirtimi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apie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savivaldį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mokymąsi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aktyvių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metodų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taikymą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lt-LT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lt-LT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lt-LT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03563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1408</TotalTime>
  <Words>529</Words>
  <Application>Microsoft Office PowerPoint</Application>
  <PresentationFormat>Widescreen</PresentationFormat>
  <Paragraphs>91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Arial</vt:lpstr>
      <vt:lpstr>Calibri</vt:lpstr>
      <vt:lpstr>Century Gothic</vt:lpstr>
      <vt:lpstr>Times New Roman</vt:lpstr>
      <vt:lpstr>Wingdings</vt:lpstr>
      <vt:lpstr>Wingdings 3</vt:lpstr>
      <vt:lpstr>Wisp</vt:lpstr>
      <vt:lpstr> Progimnazijos veiklos kokybės įsivertinimo rezultatų pristatymas </vt:lpstr>
      <vt:lpstr>PowerPoint Presentation</vt:lpstr>
      <vt:lpstr>Darbo grupė pasirinko šiuos vertinimo šaltinius:   </vt:lpstr>
      <vt:lpstr>Apklausų dalyvių statistika</vt:lpstr>
      <vt:lpstr>PowerPoint Presentation</vt:lpstr>
      <vt:lpstr>Išvados  2025–2026 m. įsivertinimo duomenys rodo, kad mokinių savivaldaus mokymosi gebėjimai mokykloje yra pakankamai  stiprūs, o dauguma numatytų rodiklių pasiekti arba viršyti:   </vt:lpstr>
      <vt:lpstr>Išvados  </vt:lpstr>
      <vt:lpstr>Išvados  </vt:lpstr>
      <vt:lpstr>Rekomendacijos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Vilniaus Naujininkų mokyklos veiklos kokybės įsivertinimo ataskaita 2017-2018 m.m.</dc:title>
  <dc:creator>Windows User</dc:creator>
  <cp:lastModifiedBy>Vida Varkalienė</cp:lastModifiedBy>
  <cp:revision>140</cp:revision>
  <dcterms:created xsi:type="dcterms:W3CDTF">2018-06-03T11:35:46Z</dcterms:created>
  <dcterms:modified xsi:type="dcterms:W3CDTF">2026-06-18T05:52:02Z</dcterms:modified>
</cp:coreProperties>
</file>