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3" r:id="rId1"/>
  </p:sldMasterIdLst>
  <p:sldIdLst>
    <p:sldId id="256" r:id="rId2"/>
    <p:sldId id="271" r:id="rId3"/>
    <p:sldId id="258" r:id="rId4"/>
    <p:sldId id="259" r:id="rId5"/>
    <p:sldId id="275" r:id="rId6"/>
    <p:sldId id="265" r:id="rId7"/>
    <p:sldId id="278" r:id="rId8"/>
    <p:sldId id="277" r:id="rId9"/>
    <p:sldId id="280" r:id="rId10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1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8190143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95037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089752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261345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989279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14871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916298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427185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55807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26315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326667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631803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53962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350616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0882702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28651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l="92000" t="91000" r="1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DA24C1-E7D8-43E8-AB95-DEF0BB0DB333}" type="datetimeFigureOut">
              <a:rPr lang="lt-LT" smtClean="0"/>
              <a:t>2023-06-27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93963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  <p:sldLayoutId id="2147483965" r:id="rId12"/>
    <p:sldLayoutId id="2147483966" r:id="rId13"/>
    <p:sldLayoutId id="2147483967" r:id="rId14"/>
    <p:sldLayoutId id="2147483968" r:id="rId15"/>
    <p:sldLayoutId id="214748396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7071" y="452927"/>
            <a:ext cx="9944259" cy="1478423"/>
          </a:xfrm>
        </p:spPr>
        <p:txBody>
          <a:bodyPr>
            <a:normAutofit/>
          </a:bodyPr>
          <a:lstStyle/>
          <a:p>
            <a:pPr algn="ctr"/>
            <a:r>
              <a:rPr lang="lt-LT" sz="2800" b="1" dirty="0">
                <a:solidFill>
                  <a:srgbClr val="002060"/>
                </a:solidFill>
              </a:rPr>
              <a:t>Vilniaus Naujininkų progimnazijos veiklos kokybės įsivertinimo ataskaita</a:t>
            </a:r>
            <a:br>
              <a:rPr lang="lt-LT" sz="2800" b="1" dirty="0">
                <a:solidFill>
                  <a:srgbClr val="002060"/>
                </a:solidFill>
              </a:rPr>
            </a:br>
            <a:r>
              <a:rPr lang="lt-LT" sz="2800" b="1" dirty="0">
                <a:solidFill>
                  <a:srgbClr val="002060"/>
                </a:solidFill>
              </a:rPr>
              <a:t>2022-2023 m.m.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377" y="3429000"/>
            <a:ext cx="8915236" cy="2315096"/>
          </a:xfrm>
        </p:spPr>
        <p:txBody>
          <a:bodyPr>
            <a:normAutofit fontScale="25000" lnSpcReduction="20000"/>
          </a:bodyPr>
          <a:lstStyle/>
          <a:p>
            <a:r>
              <a:rPr lang="lt-LT" sz="7000" b="1" dirty="0">
                <a:solidFill>
                  <a:srgbClr val="002060"/>
                </a:solidFill>
              </a:rPr>
              <a:t>Giluminio vertinimo sritis: ugdymo(</a:t>
            </a:r>
            <a:r>
              <a:rPr lang="lt-LT" sz="7000" b="1" dirty="0" err="1">
                <a:solidFill>
                  <a:srgbClr val="002060"/>
                </a:solidFill>
              </a:rPr>
              <a:t>si</a:t>
            </a:r>
            <a:r>
              <a:rPr lang="lt-LT" sz="7000" b="1" dirty="0">
                <a:solidFill>
                  <a:srgbClr val="002060"/>
                </a:solidFill>
              </a:rPr>
              <a:t>) aplinkos.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7000" b="1" dirty="0">
                <a:solidFill>
                  <a:srgbClr val="002060"/>
                </a:solidFill>
              </a:rPr>
              <a:t>Rodikliai: 3.1.1. Įranga ir priemonės  (įvairovė);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7000" b="1" dirty="0">
                <a:solidFill>
                  <a:srgbClr val="002060"/>
                </a:solidFill>
              </a:rPr>
              <a:t>                3.1.2. Pastatas ir jo aplinka  (estetiškumas);                   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7000" b="1" dirty="0">
                <a:solidFill>
                  <a:srgbClr val="002060"/>
                </a:solidFill>
              </a:rPr>
              <a:t>                3.1.3. Aplinkų </a:t>
            </a:r>
            <a:r>
              <a:rPr lang="lt-LT" sz="7000" b="1" dirty="0" err="1">
                <a:solidFill>
                  <a:srgbClr val="002060"/>
                </a:solidFill>
              </a:rPr>
              <a:t>bendrakūra</a:t>
            </a:r>
            <a:r>
              <a:rPr lang="lt-LT" sz="7000" b="1" dirty="0">
                <a:solidFill>
                  <a:srgbClr val="002060"/>
                </a:solidFill>
              </a:rPr>
              <a:t>  (mokinių įtraukimas).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51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lt-L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lt-LT" sz="2800" b="1" dirty="0">
              <a:solidFill>
                <a:srgbClr val="002060"/>
              </a:solidFill>
            </a:endParaRPr>
          </a:p>
          <a:p>
            <a:endParaRPr lang="lt-LT" sz="3800" b="1" dirty="0">
              <a:solidFill>
                <a:srgbClr val="002060"/>
              </a:solidFill>
            </a:endParaRPr>
          </a:p>
          <a:p>
            <a:endParaRPr lang="lt-LT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417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6697" y="855677"/>
            <a:ext cx="7707957" cy="5565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Ataskaitą parengė koordinacinė mokyklos veiklos kokybės įsivertinimo grupė:</a:t>
            </a: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Žydrūnė Motiejūnienė – kuruojanti direktoriaus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pavaduotoja;</a:t>
            </a:r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Vida Varkalienė  (grupės vadovė);</a:t>
            </a:r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Inga Juškienė;</a:t>
            </a:r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Alma Šlaitaitė- Kaikarienė;</a:t>
            </a:r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Vaida Porutienė;</a:t>
            </a:r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Sigita </a:t>
            </a:r>
            <a:r>
              <a:rPr lang="lt-LT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Klusaitė</a:t>
            </a:r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Viktorija </a:t>
            </a:r>
            <a:r>
              <a:rPr lang="lt-LT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Noreikevičiūtė</a:t>
            </a:r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29999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85" y="624110"/>
            <a:ext cx="8932328" cy="994964"/>
          </a:xfrm>
        </p:spPr>
        <p:txBody>
          <a:bodyPr>
            <a:normAutofit/>
          </a:bodyPr>
          <a:lstStyle/>
          <a:p>
            <a:r>
              <a:rPr lang="lt-L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Darbo grupė pasirinko šiuos vertinimo šaltinius: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4994" y="2162086"/>
            <a:ext cx="9195275" cy="4071804"/>
          </a:xfrm>
        </p:spPr>
        <p:txBody>
          <a:bodyPr>
            <a:noAutofit/>
          </a:bodyPr>
          <a:lstStyle/>
          <a:p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Apklausos </a:t>
            </a:r>
            <a:r>
              <a:rPr lang="lt-LT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apklausa.lt</a:t>
            </a:r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platformoje: mokytojų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</a:t>
            </a:r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specialistų, 5-8 klasių mokinių, 1-8 klasių mokinių tėvų;</a:t>
            </a:r>
          </a:p>
          <a:p>
            <a:r>
              <a:rPr lang="lt-LT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Interviu raštu su direktoriaus pavaduotoju ūkiui Laimučiu Petroniu</a:t>
            </a:r>
            <a:r>
              <a:rPr lang="en-US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lt-LT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lt-LT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nterviu žodžiu su mokyklos bibliotekos vedėja Alma </a:t>
            </a:r>
            <a:r>
              <a:rPr lang="lt-LT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Skariene</a:t>
            </a:r>
            <a:r>
              <a:rPr lang="en-US" sz="2400" kern="1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lt-LT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lt-LT" sz="24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Pokalbis su progimnazijos buhaltere R. </a:t>
            </a:r>
            <a:r>
              <a:rPr lang="lt-LT" sz="24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Slukiniene</a:t>
            </a:r>
            <a:r>
              <a:rPr lang="lt-LT" sz="24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direktoriaus  pavaduotoja ugdymui V. Saboniene;</a:t>
            </a:r>
          </a:p>
          <a:p>
            <a:r>
              <a:rPr lang="lt-LT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Mėnesio planų analizė</a:t>
            </a:r>
            <a:r>
              <a:rPr lang="lt-LT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lt-LT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lt-L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lt-L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lt-L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lt-L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lt-L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lt-L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483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Apklausų dalyvių statistika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4" y="2424418"/>
            <a:ext cx="8911687" cy="3486804"/>
          </a:xfrm>
        </p:spPr>
        <p:txBody>
          <a:bodyPr>
            <a:normAutofit/>
          </a:bodyPr>
          <a:lstStyle/>
          <a:p>
            <a:r>
              <a:rPr lang="lt-L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156 mokiniai iš 5-8 klasių (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lt-L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5 %);</a:t>
            </a:r>
          </a:p>
          <a:p>
            <a:r>
              <a:rPr lang="lt-L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 mokytojai, specialistai (93 %)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lt-LT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lt-LT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257 1-8 klasių mokinių tėvai (63 %).</a:t>
            </a:r>
          </a:p>
          <a:p>
            <a:pPr marL="0" indent="0">
              <a:buNone/>
            </a:pPr>
            <a:endParaRPr lang="lt-LT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865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A382B-2120-44AB-B385-35603FEF5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624110"/>
            <a:ext cx="8431150" cy="692963"/>
          </a:xfrm>
        </p:spPr>
        <p:txBody>
          <a:bodyPr>
            <a:normAutofit/>
          </a:bodyPr>
          <a:lstStyle/>
          <a:p>
            <a:pPr algn="ctr"/>
            <a:r>
              <a:rPr lang="lt-LT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Išvados</a:t>
            </a:r>
            <a:endParaRPr lang="lt-LT" sz="2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37C127-0556-4D92-A5E9-A1C1E9AD2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6970" y="1317073"/>
            <a:ext cx="9451648" cy="503245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lt-LT" sz="112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Įvairovė:</a:t>
            </a:r>
          </a:p>
          <a:p>
            <a:pPr marL="0" indent="0">
              <a:buNone/>
            </a:pPr>
            <a:r>
              <a:rPr lang="lt-LT" sz="11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lt-LT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95,7 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ugdymo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erdvių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aprūpinta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kompiuterine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įranga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kompiuteriais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projektoriais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ir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ekranais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interneto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prieigą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89,1 %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mokinių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teigia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mokytojai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pamokose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naudoja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įvairią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įrangą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ir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priemones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kompiuterius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multimediją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skaidres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žemėlapius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ir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t.t.).</a:t>
            </a:r>
            <a:endParaRPr lang="lt-LT" sz="112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1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lt-LT" sz="11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75 %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mokytojų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ir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77,6 % 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mokinių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teigia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įrenginių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ir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priemonių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įvairovė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yra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pakankama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Tačiau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tik 4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kabinetuose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yra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interaktyvios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lentos,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nepakanka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kopijavimo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aparatų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spausdintuvų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turinčių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skenavimo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funkciją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Įsigyta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tik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viena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skaitmeninė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priemonė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SUP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mokiniams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Nepakanka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mokymosi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priemonių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iš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užsienio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atvykstantiems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mokiniams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nupirkti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vadovėliai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lietuvių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kalbos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mokytojų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bendram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2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naudojimui</a:t>
            </a:r>
            <a:r>
              <a:rPr lang="en-US" sz="112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lt-LT" sz="112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4081286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111427" cy="525182"/>
          </a:xfrm>
        </p:spPr>
        <p:txBody>
          <a:bodyPr>
            <a:normAutofit/>
          </a:bodyPr>
          <a:lstStyle/>
          <a:p>
            <a:pPr algn="ctr"/>
            <a:r>
              <a:rPr lang="lt-LT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Išvados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4599" y="1367327"/>
            <a:ext cx="9656748" cy="46318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lt-LT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74 %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mokytojų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teigia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patys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kuria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ir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įtraukia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mokinius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į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mokymosi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priemonių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kūrimą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bet tik 55 % 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mokinių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tuo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sutinka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lt-LT" sz="28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lt-LT" sz="2800" i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Estetiškumas:</a:t>
            </a:r>
          </a:p>
          <a:p>
            <a:pPr marL="0" indent="0">
              <a:buNone/>
            </a:pPr>
            <a:r>
              <a:rPr lang="lt-LT" sz="2800" b="1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lt-LT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Trys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ketvirtadaliai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apklausose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dalyvavusių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respondentų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teigia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progimnazijos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interjeras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yra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estetiškas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ir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patrauklus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tačiau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pasigendama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rekreacinių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erdvių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taip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teigia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28 % 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mokytojų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specialistų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ir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34 %  </a:t>
            </a:r>
            <a:r>
              <a:rPr lang="en-US" sz="28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mokinių</a:t>
            </a:r>
            <a:r>
              <a:rPr 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lt-LT" sz="28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2800" b="1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28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28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28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485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111427" cy="525182"/>
          </a:xfrm>
        </p:spPr>
        <p:txBody>
          <a:bodyPr>
            <a:normAutofit/>
          </a:bodyPr>
          <a:lstStyle/>
          <a:p>
            <a:pPr algn="ctr"/>
            <a:r>
              <a:rPr lang="lt-LT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Išvados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4598" y="1367327"/>
            <a:ext cx="10007125" cy="4866563"/>
          </a:xfrm>
        </p:spPr>
        <p:txBody>
          <a:bodyPr>
            <a:normAutofit fontScale="62500" lnSpcReduction="20000"/>
          </a:bodyPr>
          <a:lstStyle/>
          <a:p>
            <a:pPr marL="114300" indent="0">
              <a:lnSpc>
                <a:spcPct val="120000"/>
              </a:lnSpc>
              <a:buNone/>
            </a:pPr>
            <a:r>
              <a:rPr lang="lt-LT" sz="36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lt-LT" sz="36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Mokykloje nuo 2020 atnaujinta daug erdvių, vyrauja šiltos, šviesios spalvos: atnaujinti 9 kabinetai, baldai pakeisti 11 kabinetų, 9 kabinetuose pakeistos grindys, 20 kabinetų pakeisti šviestuvai,  II korpuso 1-2-3 aukštuose atnaujinti tualetai, mokytojų tualetai II a., aktų salės grindys, mažosios salės koridorius, pakeisti I-II-III a. koridoriaus šviestuvai ir atliktas sienų bei lubų remontas. Dalinis remontas atliktas 9 kabinetuose.</a:t>
            </a:r>
            <a:endParaRPr lang="lt-LT" sz="3600" b="1" i="1" kern="1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" indent="0">
              <a:lnSpc>
                <a:spcPct val="120000"/>
              </a:lnSpc>
              <a:buNone/>
            </a:pPr>
            <a:r>
              <a:rPr lang="en-US" sz="3600" i="1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Mokinių</a:t>
            </a:r>
            <a:r>
              <a:rPr lang="en-US" sz="3600" i="1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i="1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įtraukimas</a:t>
            </a:r>
            <a:r>
              <a:rPr lang="lt-LT" sz="3600" i="1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lv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lt-LT" sz="3600" b="1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 </a:t>
            </a:r>
            <a:r>
              <a:rPr lang="lt-LT" sz="36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93 </a:t>
            </a:r>
            <a:r>
              <a:rPr lang="en-US" sz="36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 </a:t>
            </a:r>
            <a:r>
              <a:rPr lang="lt-LT" sz="36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mokytojų, specialistų ir 78 </a:t>
            </a:r>
            <a:r>
              <a:rPr lang="en-US" sz="36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 </a:t>
            </a:r>
            <a:r>
              <a:rPr lang="en-US" sz="36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mokinių</a:t>
            </a:r>
            <a:r>
              <a:rPr lang="en-US" sz="36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teigia</a:t>
            </a:r>
            <a:r>
              <a:rPr lang="en-US" sz="36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</a:t>
            </a:r>
            <a:r>
              <a:rPr lang="en-US" sz="36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mokytojai</a:t>
            </a:r>
            <a:r>
              <a:rPr lang="en-US" sz="36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lt-LT" sz="36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įtraukia mokinius į  bendrų mokyklos erdvių dekoravimą, įgalinama edukacinės informacijos sklaida.</a:t>
            </a:r>
            <a:r>
              <a:rPr lang="lt-LT" sz="3600" b="1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 </a:t>
            </a:r>
            <a:r>
              <a:rPr lang="en-US" sz="3600" b="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dvejus</a:t>
            </a:r>
            <a:r>
              <a:rPr lang="en-US" sz="3600" b="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mokslo</a:t>
            </a:r>
            <a:r>
              <a:rPr lang="en-US" sz="3600" b="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metus</a:t>
            </a:r>
            <a:r>
              <a:rPr lang="en-US" sz="3600" b="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surengta</a:t>
            </a:r>
            <a:r>
              <a:rPr lang="en-US" sz="3600" b="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94 parodos </a:t>
            </a:r>
            <a:r>
              <a:rPr lang="en-US" sz="3600" b="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bei</a:t>
            </a:r>
            <a:r>
              <a:rPr lang="en-US" sz="3600" b="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bendrų</a:t>
            </a:r>
            <a:r>
              <a:rPr lang="en-US" sz="3600" b="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erdvių</a:t>
            </a:r>
            <a:r>
              <a:rPr lang="en-US" sz="3600" b="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naujinimų</a:t>
            </a:r>
            <a:r>
              <a:rPr lang="en-US" sz="3600" b="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b="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Vidutiniškai</a:t>
            </a:r>
            <a:r>
              <a:rPr lang="en-US" sz="3600" b="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kas </a:t>
            </a:r>
            <a:r>
              <a:rPr lang="en-US" sz="3600" b="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mėnesį</a:t>
            </a:r>
            <a:r>
              <a:rPr lang="en-US" sz="3600" b="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5.  </a:t>
            </a:r>
            <a:r>
              <a:rPr lang="en-US" sz="3600" b="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Mažiausiai</a:t>
            </a:r>
            <a:r>
              <a:rPr lang="en-US" sz="3600" b="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per </a:t>
            </a:r>
            <a:r>
              <a:rPr lang="en-US" sz="3600" b="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mėnesį</a:t>
            </a:r>
            <a:r>
              <a:rPr lang="en-US" sz="3600" b="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surengtos</a:t>
            </a:r>
            <a:r>
              <a:rPr lang="en-US" sz="3600" b="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parodos, </a:t>
            </a:r>
            <a:r>
              <a:rPr lang="en-US" sz="3600" b="0" kern="1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daugiausiai</a:t>
            </a:r>
            <a:r>
              <a:rPr lang="en-US" sz="3600" b="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- 11.</a:t>
            </a:r>
            <a:r>
              <a:rPr lang="en-US" sz="3600" b="1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lt-LT" sz="36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28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01296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295985" cy="575516"/>
          </a:xfrm>
        </p:spPr>
        <p:txBody>
          <a:bodyPr>
            <a:normAutofit/>
          </a:bodyPr>
          <a:lstStyle/>
          <a:p>
            <a:pPr algn="ctr"/>
            <a:r>
              <a:rPr lang="lt-LT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Rekomendacijos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9697" y="495658"/>
            <a:ext cx="9861847" cy="5631678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lt-LT" sz="28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lt-LT" sz="28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Modernizuoti etikos kabinetą (aprūpinti kompiuteriu, projektoriumi, ekranu).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Atlikti mokytojų apklausą ir išsiaiškinti interaktyvių lentų poreikį.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Pildant metinės veiklos ataskaitą po 1-o pusmečio, mokytojams rekomenduotina tiksliai įvardinti,  reikalingos įrangos poreikį. Mokytojus kuruojantiems direktoriaus pavaduotojams perduoti informaciją atsakingiems asmenims.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lt-LT" sz="24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24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24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lt-LT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Visiems bendruomenės nariams</a:t>
            </a:r>
            <a:r>
              <a:rPr lang="lt-L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operatyviai reaguoti į pastebėtas konfliktines situacijas.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lt-LT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Planuojant </a:t>
            </a:r>
            <a:r>
              <a:rPr lang="lt-LT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klasių vadovų</a:t>
            </a:r>
            <a:r>
              <a:rPr lang="lt-L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veiklas, </a:t>
            </a:r>
            <a:r>
              <a:rPr lang="lt-LT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švietimo pagalbos specialistų</a:t>
            </a:r>
            <a:r>
              <a:rPr lang="lt-L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darbą didesnį dėmesį skirti veikloms mokant spręsti konfliktus ir kolektyvo formavimui.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lt-LT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Visų klasių koncentruose </a:t>
            </a:r>
            <a:r>
              <a:rPr lang="lt-LT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švietimo pagalbos specialistams</a:t>
            </a:r>
            <a:r>
              <a:rPr lang="lt-L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formuoti socialinių įgūdžių ugdymo grupes ir į jas įtraukti naujai atvykusius/atvykstančius mokinius.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lt-LT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Tėvams </a:t>
            </a:r>
            <a:r>
              <a:rPr lang="lt-LT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daugiau bendrauti su vaikais mokant ir rodant pavyzdį, kaip konstruktyviai spręsti konfliktus.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035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295985" cy="575516"/>
          </a:xfrm>
        </p:spPr>
        <p:txBody>
          <a:bodyPr>
            <a:normAutofit/>
          </a:bodyPr>
          <a:lstStyle/>
          <a:p>
            <a:pPr algn="ctr"/>
            <a:r>
              <a:rPr lang="lt-LT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Rekomendacijos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9698" y="495657"/>
            <a:ext cx="9990034" cy="5665862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lt-LT" sz="28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lt-LT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Švietimo pagalbos specialistams sukurti mokytojams laisvai prieinamą elektroninę duomenų bazę apie SUP mokiniams skirtas skaitmenines priemones.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Pagal galimybes ir poreikį įsigyti asmeninių lietuvių kalbos mokymosi priemonių iš užsienio atvykusiems mokiniams.</a:t>
            </a:r>
            <a:endParaRPr lang="lt-LT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Įrengti rekreacines erdves mokytojams ir mokiniams mokykloje ir lauke.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Visiems bendruomenės nariams rodyti pavyzdį tausojant mokyklos erdves.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lt-LT" sz="24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24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24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lt-LT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9517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878</TotalTime>
  <Words>657</Words>
  <Application>Microsoft Office PowerPoint</Application>
  <PresentationFormat>Widescreen</PresentationFormat>
  <Paragraphs>83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Century Gothic</vt:lpstr>
      <vt:lpstr>Times New Roman</vt:lpstr>
      <vt:lpstr>Wingdings</vt:lpstr>
      <vt:lpstr>Wingdings 3</vt:lpstr>
      <vt:lpstr>Wisp</vt:lpstr>
      <vt:lpstr>Vilniaus Naujininkų progimnazijos veiklos kokybės įsivertinimo ataskaita 2022-2023 m.m.</vt:lpstr>
      <vt:lpstr>PowerPoint Presentation</vt:lpstr>
      <vt:lpstr>Darbo grupė pasirinko šiuos vertinimo šaltinius:</vt:lpstr>
      <vt:lpstr>Apklausų dalyvių statistika</vt:lpstr>
      <vt:lpstr>Išvados</vt:lpstr>
      <vt:lpstr>Išvados</vt:lpstr>
      <vt:lpstr>Išvados</vt:lpstr>
      <vt:lpstr>Rekomendacijos</vt:lpstr>
      <vt:lpstr>Rekomendacijos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Vilniaus Naujininkų mokyklos veiklos kokybės įsivertinimo ataskaita 2017-2018 m.m.</dc:title>
  <dc:creator>Windows User</dc:creator>
  <cp:lastModifiedBy>VIDA VARKALIENĖ</cp:lastModifiedBy>
  <cp:revision>102</cp:revision>
  <dcterms:created xsi:type="dcterms:W3CDTF">2018-06-03T11:35:46Z</dcterms:created>
  <dcterms:modified xsi:type="dcterms:W3CDTF">2023-06-27T05:34:51Z</dcterms:modified>
</cp:coreProperties>
</file>